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7"/>
  </p:notesMasterIdLst>
  <p:handoutMasterIdLst>
    <p:handoutMasterId r:id="rId28"/>
  </p:handoutMasterIdLst>
  <p:sldIdLst>
    <p:sldId id="296" r:id="rId2"/>
    <p:sldId id="256" r:id="rId3"/>
    <p:sldId id="267" r:id="rId4"/>
    <p:sldId id="281" r:id="rId5"/>
    <p:sldId id="288" r:id="rId6"/>
    <p:sldId id="265" r:id="rId7"/>
    <p:sldId id="290" r:id="rId8"/>
    <p:sldId id="259" r:id="rId9"/>
    <p:sldId id="291" r:id="rId10"/>
    <p:sldId id="262" r:id="rId11"/>
    <p:sldId id="257" r:id="rId12"/>
    <p:sldId id="258" r:id="rId13"/>
    <p:sldId id="263" r:id="rId14"/>
    <p:sldId id="294" r:id="rId15"/>
    <p:sldId id="264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5C2A00"/>
    <a:srgbClr val="0066FF"/>
    <a:srgbClr val="3399FF"/>
    <a:srgbClr val="0099FF"/>
    <a:srgbClr val="CC0000"/>
    <a:srgbClr val="008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0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11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Собственные доходы бюджета</a:t>
            </a:r>
          </a:p>
        </c:rich>
      </c:tx>
      <c:layout>
        <c:manualLayout>
          <c:xMode val="edge"/>
          <c:yMode val="edge"/>
          <c:x val="0.14835030407249442"/>
          <c:y val="6.9703953262898577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40212440163661E-2"/>
          <c:y val="0.3066880490725325"/>
          <c:w val="0.5213452128507462"/>
          <c:h val="0.691428060298740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22509056964685084"/>
                  <c:y val="-0.11518092470252329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46147</a:t>
                    </a:r>
                    <a:endParaRPr lang="en-US" dirty="0"/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27-4522-80EE-389C6D554C05}"/>
                </c:ext>
              </c:extLst>
            </c:dLbl>
            <c:dLbl>
              <c:idx val="1"/>
              <c:layout>
                <c:manualLayout>
                  <c:x val="8.3229037353337545E-2"/>
                  <c:y val="5.9218692704507477E-2"/>
                </c:manualLayout>
              </c:layout>
              <c:tx>
                <c:rich>
                  <a:bodyPr/>
                  <a:lstStyle/>
                  <a:p>
                    <a:r>
                      <a:rPr lang="en-US" sz="28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26296</a:t>
                    </a:r>
                    <a:endParaRPr lang="en-US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27-4522-80EE-389C6D554C05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dLblPos val="ctr"/>
            <c:showLegendKey val="1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доходы, тыс.руб</c:v>
                </c:pt>
                <c:pt idx="1">
                  <c:v>Неналоговые доходы,тыс.руб.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46147</c:v>
                </c:pt>
                <c:pt idx="1">
                  <c:v>26296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27-4522-80EE-389C6D554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9464721311158695"/>
          <c:y val="0.51748072498044895"/>
          <c:w val="0.29921820280838368"/>
          <c:h val="0.2208614037981609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 sz="32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</a:p>
          <a:p>
            <a:pPr>
              <a:defRPr sz="32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c:rich>
      </c:tx>
      <c:layout>
        <c:manualLayout>
          <c:xMode val="edge"/>
          <c:yMode val="edge"/>
          <c:x val="0.16590452437858286"/>
          <c:y val="1.4029375523931685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вопросы,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0445790923515627E-3"/>
                  <c:y val="-3.0062947551282179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911,5</a:t>
                    </a:r>
                    <a:endParaRPr lang="en-US" sz="20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249-4157-9742-FF7106C09A79}"/>
                </c:ext>
              </c:extLst>
            </c:dLbl>
            <c:dLbl>
              <c:idx val="1"/>
              <c:layout>
                <c:manualLayout>
                  <c:x val="1.2059438789802084E-2"/>
                  <c:y val="-4.0083930068376241E-3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14111,9</a:t>
                    </a:r>
                    <a:endParaRPr lang="en-US" sz="20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249-4157-9742-FF7106C09A79}"/>
                </c:ext>
              </c:extLst>
            </c:dLbl>
            <c:dLbl>
              <c:idx val="2"/>
              <c:layout>
                <c:manualLayout>
                  <c:x val="1.3566868638527343E-2"/>
                  <c:y val="-4.0083930068376241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249-4157-9742-FF7106C09A79}"/>
                </c:ext>
              </c:extLst>
            </c:dLbl>
            <c:dLbl>
              <c:idx val="3"/>
              <c:layout>
                <c:manualLayout>
                  <c:x val="1.3566749943263665E-2"/>
                  <c:y val="-1.00209825170940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249-4157-9742-FF7106C09A79}"/>
                </c:ext>
              </c:extLst>
            </c:dLbl>
            <c:dLbl>
              <c:idx val="4"/>
              <c:layout>
                <c:manualLayout>
                  <c:x val="1.3566868638527343E-2"/>
                  <c:y val="-1.00209825170940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249-4157-9742-FF7106C09A79}"/>
                </c:ext>
              </c:extLst>
            </c:dLbl>
            <c:dLbl>
              <c:idx val="5"/>
              <c:layout>
                <c:manualLayout>
                  <c:x val="1.0552008941076822E-2"/>
                  <c:y val="-1.603357202735049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249-4157-9742-FF7106C09A79}"/>
                </c:ext>
              </c:extLst>
            </c:dLbl>
            <c:dLbl>
              <c:idx val="6"/>
              <c:layout>
                <c:manualLayout>
                  <c:x val="1.9596588033428383E-2"/>
                  <c:y val="-1.402937552393168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249-4157-9742-FF7106C09A79}"/>
                </c:ext>
              </c:extLst>
            </c:dLbl>
            <c:dLbl>
              <c:idx val="7"/>
              <c:layout>
                <c:manualLayout>
                  <c:x val="1.5074298487252714E-2"/>
                  <c:y val="-1.402937552393168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2">
                          <a:lumMod val="1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249-4157-9742-FF7106C09A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Собрание депутатов</c:v>
                </c:pt>
                <c:pt idx="1">
                  <c:v>Администрация района</c:v>
                </c:pt>
                <c:pt idx="2">
                  <c:v>КФНКП</c:v>
                </c:pt>
                <c:pt idx="3">
                  <c:v>Ликвидация стихийных бедствий и ЧС</c:v>
                </c:pt>
                <c:pt idx="4">
                  <c:v>Административные комиссии</c:v>
                </c:pt>
                <c:pt idx="5">
                  <c:v>"Кадры</c:v>
                </c:pt>
                <c:pt idx="6">
                  <c:v>Хоз.обслуживание и бухгалтериии</c:v>
                </c:pt>
                <c:pt idx="7">
                  <c:v>Выборные компании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911.5</c:v>
                </c:pt>
                <c:pt idx="1">
                  <c:v>14111.9</c:v>
                </c:pt>
                <c:pt idx="2">
                  <c:v>3195.9</c:v>
                </c:pt>
                <c:pt idx="3">
                  <c:v>200</c:v>
                </c:pt>
                <c:pt idx="4">
                  <c:v>191</c:v>
                </c:pt>
                <c:pt idx="5">
                  <c:v>7</c:v>
                </c:pt>
                <c:pt idx="6">
                  <c:v>3339.1</c:v>
                </c:pt>
                <c:pt idx="7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49-4157-9742-FF7106C09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516160"/>
        <c:axId val="71517696"/>
        <c:axId val="0"/>
      </c:bar3DChart>
      <c:catAx>
        <c:axId val="7151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517696"/>
        <c:crosses val="autoZero"/>
        <c:auto val="1"/>
        <c:lblAlgn val="ctr"/>
        <c:lblOffset val="100"/>
        <c:noMultiLvlLbl val="0"/>
      </c:catAx>
      <c:valAx>
        <c:axId val="7151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>
                    <a:lumMod val="10000"/>
                  </a:schemeClr>
                </a:solidFill>
              </a:defRPr>
            </a:pPr>
            <a:endParaRPr lang="ru-RU"/>
          </a:p>
        </c:txPr>
        <c:crossAx val="71516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Национальная безопасность и правоохранительная деятельность тыс.руб.</a:t>
            </a:r>
          </a:p>
        </c:rich>
      </c:tx>
      <c:layout/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828960623960803E-2"/>
                  <c:y val="-1.3966340020837967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Times New Roman" pitchFamily="18" charset="0"/>
                        <a:cs typeface="Times New Roman" pitchFamily="18" charset="0"/>
                      </a:rPr>
                      <a:t> 1236,7</a:t>
                    </a:r>
                    <a:endParaRPr lang="en-US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B8-4F36-BF57-769FCA6B24F5}"/>
                </c:ext>
              </c:extLst>
            </c:dLbl>
            <c:dLbl>
              <c:idx val="1"/>
              <c:layout>
                <c:manualLayout>
                  <c:x val="4.4839650584963253E-2"/>
                  <c:y val="-7.3822082967286401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>
                        <a:latin typeface="Times New Roman" pitchFamily="18" charset="0"/>
                        <a:cs typeface="Times New Roman" pitchFamily="18" charset="0"/>
                      </a:rPr>
                      <a:t>25</a:t>
                    </a:r>
                    <a:endParaRPr lang="en-US" sz="24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0B8-4F36-BF57-769FCA6B24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ЕДДС</c:v>
                </c:pt>
                <c:pt idx="1">
                  <c:v>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1236.7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B8-4F36-BF57-769FCA6B24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70714496"/>
        <c:axId val="70716032"/>
        <c:axId val="64446464"/>
      </c:bar3DChart>
      <c:catAx>
        <c:axId val="70714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716032"/>
        <c:crosses val="autoZero"/>
        <c:auto val="1"/>
        <c:lblAlgn val="ctr"/>
        <c:lblOffset val="100"/>
        <c:noMultiLvlLbl val="0"/>
      </c:catAx>
      <c:valAx>
        <c:axId val="70716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0714496"/>
        <c:crosses val="autoZero"/>
        <c:crossBetween val="between"/>
      </c:valAx>
      <c:serAx>
        <c:axId val="64446464"/>
        <c:scaling>
          <c:orientation val="minMax"/>
        </c:scaling>
        <c:delete val="1"/>
        <c:axPos val="b"/>
        <c:majorTickMark val="out"/>
        <c:minorTickMark val="none"/>
        <c:tickLblPos val="nextTo"/>
        <c:crossAx val="70716032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layout/>
      <c:overlay val="0"/>
      <c:txPr>
        <a:bodyPr/>
        <a:lstStyle/>
        <a:p>
          <a:pPr>
            <a:defRPr sz="360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820948932844996E-2"/>
                  <c:y val="-4.3597059752412029E-2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45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D14-4402-93EB-233BF62A2E82}"/>
                </c:ext>
              </c:extLst>
            </c:dLbl>
            <c:dLbl>
              <c:idx val="1"/>
              <c:layout>
                <c:manualLayout>
                  <c:x val="1.6303043826129498E-2"/>
                  <c:y val="-7.9267097663305829E-3"/>
                </c:manualLayout>
              </c:layout>
              <c:tx>
                <c:rich>
                  <a:bodyPr/>
                  <a:lstStyle/>
                  <a:p>
                    <a:pPr>
                      <a:defRPr sz="24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dirty="0" smtClean="0"/>
                      <a:t>4510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14-4402-93EB-233BF62A2E82}"/>
                </c:ext>
              </c:extLst>
            </c:dLbl>
            <c:dLbl>
              <c:idx val="2"/>
              <c:layout>
                <c:manualLayout>
                  <c:x val="1.3338854039560496E-2"/>
                  <c:y val="-1.9816774415826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D14-4402-93EB-233BF62A2E82}"/>
                </c:ext>
              </c:extLst>
            </c:dLbl>
            <c:dLbl>
              <c:idx val="3"/>
              <c:layout>
                <c:manualLayout>
                  <c:x val="1.4820948932844996E-2"/>
                  <c:y val="-1.1890064649495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14-4402-93EB-233BF62A2E82}"/>
                </c:ext>
              </c:extLst>
            </c:dLbl>
            <c:dLbl>
              <c:idx val="4"/>
              <c:layout>
                <c:manualLayout>
                  <c:x val="1.4820948932844996E-2"/>
                  <c:y val="-1.7835096974243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D14-4402-93EB-233BF62A2E82}"/>
                </c:ext>
              </c:extLst>
            </c:dLbl>
            <c:dLbl>
              <c:idx val="5"/>
              <c:layout>
                <c:manualLayout>
                  <c:x val="1.1856759146275998E-2"/>
                  <c:y val="-1.58534195326611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D14-4402-93EB-233BF62A2E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Безнадзорные животные</c:v>
                </c:pt>
                <c:pt idx="1">
                  <c:v>Дорожное движение</c:v>
                </c:pt>
                <c:pt idx="2">
                  <c:v>Предпринемательство</c:v>
                </c:pt>
                <c:pt idx="3">
                  <c:v>Местные инициативы</c:v>
                </c:pt>
                <c:pt idx="4">
                  <c:v>Землеустройство, землепользование</c:v>
                </c:pt>
                <c:pt idx="5">
                  <c:v>Судебные акты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45</c:v>
                </c:pt>
                <c:pt idx="1">
                  <c:v>4510</c:v>
                </c:pt>
                <c:pt idx="2">
                  <c:v>15</c:v>
                </c:pt>
                <c:pt idx="3">
                  <c:v>1300</c:v>
                </c:pt>
                <c:pt idx="4">
                  <c:v>380</c:v>
                </c:pt>
                <c:pt idx="5">
                  <c:v>2396.1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4-4402-93EB-233BF62A2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775936"/>
        <c:axId val="70777472"/>
        <c:axId val="0"/>
      </c:bar3DChart>
      <c:catAx>
        <c:axId val="70775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777472"/>
        <c:crosses val="autoZero"/>
        <c:auto val="1"/>
        <c:lblAlgn val="ctr"/>
        <c:lblOffset val="100"/>
        <c:noMultiLvlLbl val="0"/>
      </c:catAx>
      <c:valAx>
        <c:axId val="70777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0775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>
                <a:latin typeface="Times New Roman" pitchFamily="18" charset="0"/>
                <a:cs typeface="Times New Roman" pitchFamily="18" charset="0"/>
              </a:defRPr>
            </a:pP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хозяйство тыс.руб.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Жилищно-комунальное хозяйство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106673332592673E-2"/>
                  <c:y val="-2.5475564443456899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2">
                            <a:lumMod val="10000"/>
                          </a:schemeClr>
                        </a:solidFill>
                      </a:defRPr>
                    </a:pPr>
                    <a:r>
                      <a:rPr lang="en-US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 70</a:t>
                    </a:r>
                    <a:endParaRPr lang="en-US" sz="2000" b="1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A7-4B7F-A60E-7D92967E5F83}"/>
                </c:ext>
              </c:extLst>
            </c:dLbl>
            <c:dLbl>
              <c:idx val="1"/>
              <c:layout>
                <c:manualLayout>
                  <c:x val="1.6167185127578417E-2"/>
                  <c:y val="-2.9394882050142578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en-US" sz="20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rPr>
                      <a:t>591,1</a:t>
                    </a:r>
                    <a:endParaRPr lang="en-US" sz="2000" b="1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A7-4B7F-A60E-7D92967E5F83}"/>
                </c:ext>
              </c:extLst>
            </c:dLbl>
            <c:dLbl>
              <c:idx val="2"/>
              <c:layout>
                <c:manualLayout>
                  <c:x val="1.6167185127578417E-2"/>
                  <c:y val="-3.331419965682825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BA7-4B7F-A60E-7D92967E5F83}"/>
                </c:ext>
              </c:extLst>
            </c:dLbl>
            <c:dLbl>
              <c:idx val="3"/>
              <c:layout>
                <c:manualLayout>
                  <c:x val="2.3515905640114063E-2"/>
                  <c:y val="-2.1556246836771223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2">
                          <a:lumMod val="1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A7-4B7F-A60E-7D92967E5F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2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Комунальное хозяйство</c:v>
                </c:pt>
                <c:pt idx="2">
                  <c:v>Благоустройство</c:v>
                </c:pt>
                <c:pt idx="3">
                  <c:v>Другие вопросы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70</c:v>
                </c:pt>
                <c:pt idx="1">
                  <c:v>591.1</c:v>
                </c:pt>
                <c:pt idx="2" formatCode="General">
                  <c:v>18.600000000000001</c:v>
                </c:pt>
                <c:pt idx="3" formatCode="General">
                  <c:v>3763.7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A7-4B7F-A60E-7D92967E5F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1614464"/>
        <c:axId val="71616000"/>
        <c:axId val="0"/>
      </c:bar3DChart>
      <c:catAx>
        <c:axId val="7161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616000"/>
        <c:crosses val="autoZero"/>
        <c:auto val="1"/>
        <c:lblAlgn val="ctr"/>
        <c:lblOffset val="100"/>
        <c:noMultiLvlLbl val="0"/>
      </c:catAx>
      <c:valAx>
        <c:axId val="7161600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61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title>
      <c:layout/>
      <c:overlay val="0"/>
      <c:txPr>
        <a:bodyPr/>
        <a:lstStyle/>
        <a:p>
          <a:pPr>
            <a:defRPr sz="3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890568092070674E-2"/>
                  <c:y val="-3.2570729989496311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latin typeface="Times New Roman" pitchFamily="18" charset="0"/>
                        <a:cs typeface="Times New Roman" pitchFamily="18" charset="0"/>
                      </a:rPr>
                      <a:t>50,0</a:t>
                    </a:r>
                    <a:endParaRPr 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583-4DB1-A26F-794963489AE1}"/>
                </c:ext>
              </c:extLst>
            </c:dLbl>
            <c:dLbl>
              <c:idx val="1"/>
              <c:layout>
                <c:manualLayout>
                  <c:x val="2.2408806743392226E-2"/>
                  <c:y val="-3.25705697012596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latin typeface="Times New Roman" pitchFamily="18" charset="0"/>
                        <a:cs typeface="Times New Roman" pitchFamily="18" charset="0"/>
                      </a:rPr>
                      <a:t>50,0</a:t>
                    </a:r>
                    <a:endParaRPr lang="en-US" sz="2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583-4DB1-A26F-794963489A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2015 год</c:v>
                </c:pt>
                <c:pt idx="1">
                  <c:v>2019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83-4DB1-A26F-794963489A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71978368"/>
        <c:axId val="71988352"/>
        <c:axId val="0"/>
      </c:bar3DChart>
      <c:catAx>
        <c:axId val="71978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988352"/>
        <c:crosses val="autoZero"/>
        <c:auto val="1"/>
        <c:lblAlgn val="ctr"/>
        <c:lblOffset val="100"/>
        <c:noMultiLvlLbl val="0"/>
      </c:catAx>
      <c:valAx>
        <c:axId val="71988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978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layout/>
      <c:overlay val="0"/>
      <c:txPr>
        <a:bodyPr/>
        <a:lstStyle/>
        <a:p>
          <a:pPr>
            <a:defRPr sz="3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 тыс.руб.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8888546711834041E-2"/>
                  <c:y val="-4.594240751232073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6473,1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9FB-41F7-A8CC-2F670FE3DEC5}"/>
                </c:ext>
              </c:extLst>
            </c:dLbl>
            <c:dLbl>
              <c:idx val="1"/>
              <c:layout>
                <c:manualLayout>
                  <c:x val="3.2592364474556025E-2"/>
                  <c:y val="-3.99497828084445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 6956,6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9FB-41F7-A8CC-2F670FE3DE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2016 год</c:v>
                </c:pt>
                <c:pt idx="1">
                  <c:v>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6473.1</c:v>
                </c:pt>
                <c:pt idx="1">
                  <c:v>6956.6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FB-41F7-A8CC-2F670FE3DE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73606656"/>
        <c:axId val="73608192"/>
        <c:axId val="0"/>
      </c:bar3DChart>
      <c:catAx>
        <c:axId val="7360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608192"/>
        <c:crosses val="autoZero"/>
        <c:auto val="1"/>
        <c:lblAlgn val="ctr"/>
        <c:lblOffset val="100"/>
        <c:noMultiLvlLbl val="0"/>
      </c:catAx>
      <c:valAx>
        <c:axId val="73608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36066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0.30435</cdr:x>
      <cdr:y>0.17752</cdr:y>
    </cdr:from>
    <cdr:to>
      <cdr:x>0.66087</cdr:x>
      <cdr:y>0.38149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2520298" y="1196728"/>
          <a:ext cx="2952314" cy="1375016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72443</a:t>
          </a:r>
        </a:p>
        <a:p xmlns:a="http://schemas.openxmlformats.org/drawingml/2006/main">
          <a:pPr algn="ctr"/>
          <a:r>
            <a: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руб.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BF191-4A1C-484C-A5DA-CE520A9DC378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F0280-46C1-438A-B1DB-68BDD6E51A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78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FBC18-1E14-4F60-90A4-FE5C34525C4C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4BD90-0271-4FD8-941D-4976214575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02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916832"/>
            <a:ext cx="6172200" cy="1584176"/>
          </a:xfrm>
        </p:spPr>
        <p:txBody>
          <a:bodyPr/>
          <a:lstStyle/>
          <a:p>
            <a:r>
              <a:rPr lang="ru-RU" dirty="0" smtClean="0"/>
              <a:t>БЮДЖЕТ ДЛЯ ГРАЖДАН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286000" y="6374922"/>
            <a:ext cx="6172200" cy="78414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5250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t="10901" r="20218" b="12193"/>
          <a:stretch/>
        </p:blipFill>
        <p:spPr>
          <a:xfrm>
            <a:off x="971600" y="1376772"/>
            <a:ext cx="5328592" cy="5466474"/>
          </a:xfrm>
        </p:spPr>
      </p:pic>
      <p:sp>
        <p:nvSpPr>
          <p:cNvPr id="5" name="Прямоугольная выноска 4"/>
          <p:cNvSpPr/>
          <p:nvPr/>
        </p:nvSpPr>
        <p:spPr>
          <a:xfrm rot="304660">
            <a:off x="5436094" y="332655"/>
            <a:ext cx="3168352" cy="1512168"/>
          </a:xfrm>
          <a:prstGeom prst="wedgeRectCallout">
            <a:avLst>
              <a:gd name="adj1" fmla="val -44377"/>
              <a:gd name="adj2" fmla="val 752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уплаты акцизов </a:t>
            </a:r>
          </a:p>
          <a:p>
            <a:pPr algn="ctr"/>
            <a:r>
              <a:rPr lang="ru-RU" sz="2400" b="1" dirty="0" smtClean="0">
                <a:ln w="18000">
                  <a:noFill/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4500 тыс. руб.</a:t>
            </a:r>
            <a:endParaRPr lang="ru-RU" sz="2400" b="1" dirty="0">
              <a:ln w="18000">
                <a:noFill/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36432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5" t="12287" r="13506" b="12424"/>
          <a:stretch/>
        </p:blipFill>
        <p:spPr bwMode="auto">
          <a:xfrm>
            <a:off x="4855391" y="270381"/>
            <a:ext cx="4030815" cy="341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500166" y="0"/>
            <a:ext cx="4357718" cy="307183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0" y="928670"/>
            <a:ext cx="8939171" cy="5929330"/>
            <a:chOff x="80715" y="908935"/>
            <a:chExt cx="8939171" cy="592933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" name="Полилиния 2"/>
            <p:cNvSpPr/>
            <p:nvPr/>
          </p:nvSpPr>
          <p:spPr>
            <a:xfrm>
              <a:off x="3581145" y="3552141"/>
              <a:ext cx="2162295" cy="1884112"/>
            </a:xfrm>
            <a:custGeom>
              <a:avLst/>
              <a:gdLst>
                <a:gd name="connsiteX0" fmla="*/ 0 w 2401005"/>
                <a:gd name="connsiteY0" fmla="*/ 1234914 h 2469828"/>
                <a:gd name="connsiteX1" fmla="*/ 1200503 w 2401005"/>
                <a:gd name="connsiteY1" fmla="*/ 0 h 2469828"/>
                <a:gd name="connsiteX2" fmla="*/ 2401006 w 2401005"/>
                <a:gd name="connsiteY2" fmla="*/ 1234914 h 2469828"/>
                <a:gd name="connsiteX3" fmla="*/ 1200503 w 2401005"/>
                <a:gd name="connsiteY3" fmla="*/ 2469828 h 2469828"/>
                <a:gd name="connsiteX4" fmla="*/ 0 w 2401005"/>
                <a:gd name="connsiteY4" fmla="*/ 1234914 h 246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1005" h="2469828">
                  <a:moveTo>
                    <a:pt x="0" y="1234914"/>
                  </a:moveTo>
                  <a:cubicBezTo>
                    <a:pt x="0" y="552890"/>
                    <a:pt x="537484" y="0"/>
                    <a:pt x="1200503" y="0"/>
                  </a:cubicBezTo>
                  <a:cubicBezTo>
                    <a:pt x="1863522" y="0"/>
                    <a:pt x="2401006" y="552890"/>
                    <a:pt x="2401006" y="1234914"/>
                  </a:cubicBezTo>
                  <a:cubicBezTo>
                    <a:pt x="2401006" y="1916938"/>
                    <a:pt x="1863522" y="2469828"/>
                    <a:pt x="1200503" y="2469828"/>
                  </a:cubicBezTo>
                  <a:cubicBezTo>
                    <a:pt x="537484" y="2469828"/>
                    <a:pt x="0" y="1916938"/>
                    <a:pt x="0" y="1234914"/>
                  </a:cubicBez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2099" tIns="392178" rIns="382099" bIns="39217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Налоги на совокупный доход</a:t>
              </a:r>
              <a:endParaRPr lang="ru-RU" sz="2000" kern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олилиния 4"/>
            <p:cNvSpPr/>
            <p:nvPr/>
          </p:nvSpPr>
          <p:spPr>
            <a:xfrm rot="16206282">
              <a:off x="4396878" y="2808902"/>
              <a:ext cx="406592" cy="751433"/>
            </a:xfrm>
            <a:custGeom>
              <a:avLst/>
              <a:gdLst>
                <a:gd name="connsiteX0" fmla="*/ 0 w 406592"/>
                <a:gd name="connsiteY0" fmla="*/ 150287 h 751433"/>
                <a:gd name="connsiteX1" fmla="*/ 203296 w 406592"/>
                <a:gd name="connsiteY1" fmla="*/ 150287 h 751433"/>
                <a:gd name="connsiteX2" fmla="*/ 203296 w 406592"/>
                <a:gd name="connsiteY2" fmla="*/ 0 h 751433"/>
                <a:gd name="connsiteX3" fmla="*/ 406592 w 406592"/>
                <a:gd name="connsiteY3" fmla="*/ 375717 h 751433"/>
                <a:gd name="connsiteX4" fmla="*/ 203296 w 406592"/>
                <a:gd name="connsiteY4" fmla="*/ 751433 h 751433"/>
                <a:gd name="connsiteX5" fmla="*/ 203296 w 406592"/>
                <a:gd name="connsiteY5" fmla="*/ 601146 h 751433"/>
                <a:gd name="connsiteX6" fmla="*/ 0 w 406592"/>
                <a:gd name="connsiteY6" fmla="*/ 601146 h 751433"/>
                <a:gd name="connsiteX7" fmla="*/ 0 w 406592"/>
                <a:gd name="connsiteY7" fmla="*/ 150287 h 75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6592" h="751433">
                  <a:moveTo>
                    <a:pt x="0" y="150287"/>
                  </a:moveTo>
                  <a:lnTo>
                    <a:pt x="203296" y="150287"/>
                  </a:lnTo>
                  <a:lnTo>
                    <a:pt x="203296" y="0"/>
                  </a:lnTo>
                  <a:lnTo>
                    <a:pt x="406592" y="375717"/>
                  </a:lnTo>
                  <a:lnTo>
                    <a:pt x="203296" y="751433"/>
                  </a:lnTo>
                  <a:lnTo>
                    <a:pt x="203296" y="601146"/>
                  </a:lnTo>
                  <a:lnTo>
                    <a:pt x="0" y="601146"/>
                  </a:lnTo>
                  <a:lnTo>
                    <a:pt x="0" y="150287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50286" rIns="121978" bIns="15028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  <p:sp>
          <p:nvSpPr>
            <p:cNvPr id="7" name="Полилиния 6"/>
            <p:cNvSpPr/>
            <p:nvPr/>
          </p:nvSpPr>
          <p:spPr>
            <a:xfrm rot="1256079">
              <a:off x="5881297" y="4628086"/>
              <a:ext cx="333806" cy="751433"/>
            </a:xfrm>
            <a:custGeom>
              <a:avLst/>
              <a:gdLst>
                <a:gd name="connsiteX0" fmla="*/ 0 w 333806"/>
                <a:gd name="connsiteY0" fmla="*/ 150287 h 751433"/>
                <a:gd name="connsiteX1" fmla="*/ 166903 w 333806"/>
                <a:gd name="connsiteY1" fmla="*/ 150287 h 751433"/>
                <a:gd name="connsiteX2" fmla="*/ 166903 w 333806"/>
                <a:gd name="connsiteY2" fmla="*/ 0 h 751433"/>
                <a:gd name="connsiteX3" fmla="*/ 333806 w 333806"/>
                <a:gd name="connsiteY3" fmla="*/ 375717 h 751433"/>
                <a:gd name="connsiteX4" fmla="*/ 166903 w 333806"/>
                <a:gd name="connsiteY4" fmla="*/ 751433 h 751433"/>
                <a:gd name="connsiteX5" fmla="*/ 166903 w 333806"/>
                <a:gd name="connsiteY5" fmla="*/ 601146 h 751433"/>
                <a:gd name="connsiteX6" fmla="*/ 0 w 333806"/>
                <a:gd name="connsiteY6" fmla="*/ 601146 h 751433"/>
                <a:gd name="connsiteX7" fmla="*/ 0 w 333806"/>
                <a:gd name="connsiteY7" fmla="*/ 150287 h 75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806" h="751433">
                  <a:moveTo>
                    <a:pt x="0" y="150287"/>
                  </a:moveTo>
                  <a:lnTo>
                    <a:pt x="166903" y="150287"/>
                  </a:lnTo>
                  <a:lnTo>
                    <a:pt x="166903" y="0"/>
                  </a:lnTo>
                  <a:lnTo>
                    <a:pt x="333806" y="375717"/>
                  </a:lnTo>
                  <a:lnTo>
                    <a:pt x="166903" y="751433"/>
                  </a:lnTo>
                  <a:lnTo>
                    <a:pt x="166903" y="601146"/>
                  </a:lnTo>
                  <a:lnTo>
                    <a:pt x="0" y="601146"/>
                  </a:lnTo>
                  <a:lnTo>
                    <a:pt x="0" y="150287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359277"/>
                <a:satOff val="4740"/>
                <a:lumOff val="-588"/>
                <a:alphaOff val="0"/>
              </a:schemeClr>
            </a:fillRef>
            <a:effectRef idx="0">
              <a:schemeClr val="accent5">
                <a:hueOff val="3359277"/>
                <a:satOff val="4740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50286" rIns="100142" bIns="150287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194357" y="4647794"/>
              <a:ext cx="2825529" cy="2190471"/>
            </a:xfrm>
            <a:custGeom>
              <a:avLst/>
              <a:gdLst>
                <a:gd name="connsiteX0" fmla="*/ 0 w 3149057"/>
                <a:gd name="connsiteY0" fmla="*/ 1095236 h 2190471"/>
                <a:gd name="connsiteX1" fmla="*/ 1574529 w 3149057"/>
                <a:gd name="connsiteY1" fmla="*/ 0 h 2190471"/>
                <a:gd name="connsiteX2" fmla="*/ 3149058 w 3149057"/>
                <a:gd name="connsiteY2" fmla="*/ 1095236 h 2190471"/>
                <a:gd name="connsiteX3" fmla="*/ 1574529 w 3149057"/>
                <a:gd name="connsiteY3" fmla="*/ 2190472 h 2190471"/>
                <a:gd name="connsiteX4" fmla="*/ 0 w 3149057"/>
                <a:gd name="connsiteY4" fmla="*/ 1095236 h 2190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9057" h="2190471">
                  <a:moveTo>
                    <a:pt x="0" y="1095236"/>
                  </a:moveTo>
                  <a:cubicBezTo>
                    <a:pt x="0" y="490354"/>
                    <a:pt x="704941" y="0"/>
                    <a:pt x="1574529" y="0"/>
                  </a:cubicBezTo>
                  <a:cubicBezTo>
                    <a:pt x="2444117" y="0"/>
                    <a:pt x="3149058" y="490354"/>
                    <a:pt x="3149058" y="1095236"/>
                  </a:cubicBezTo>
                  <a:cubicBezTo>
                    <a:pt x="3149058" y="1700118"/>
                    <a:pt x="2444117" y="2190472"/>
                    <a:pt x="1574529" y="2190472"/>
                  </a:cubicBezTo>
                  <a:cubicBezTo>
                    <a:pt x="704941" y="2190472"/>
                    <a:pt x="0" y="1700118"/>
                    <a:pt x="0" y="109523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3359277"/>
                <a:satOff val="4740"/>
                <a:lumOff val="-588"/>
                <a:alphaOff val="0"/>
              </a:schemeClr>
            </a:fillRef>
            <a:effectRef idx="0">
              <a:schemeClr val="accent5">
                <a:hueOff val="3359277"/>
                <a:satOff val="4740"/>
                <a:lumOff val="-58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6729" tIns="356347" rIns="496729" bIns="356347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ЕСХН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487 тыс.руб.</a:t>
              </a:r>
              <a:endParaRPr lang="ru-RU" sz="2800" kern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 rot="20289787">
              <a:off x="2842551" y="4643340"/>
              <a:ext cx="284875" cy="751433"/>
            </a:xfrm>
            <a:custGeom>
              <a:avLst/>
              <a:gdLst>
                <a:gd name="connsiteX0" fmla="*/ 0 w 284874"/>
                <a:gd name="connsiteY0" fmla="*/ 150287 h 751433"/>
                <a:gd name="connsiteX1" fmla="*/ 142437 w 284874"/>
                <a:gd name="connsiteY1" fmla="*/ 150287 h 751433"/>
                <a:gd name="connsiteX2" fmla="*/ 142437 w 284874"/>
                <a:gd name="connsiteY2" fmla="*/ 0 h 751433"/>
                <a:gd name="connsiteX3" fmla="*/ 284874 w 284874"/>
                <a:gd name="connsiteY3" fmla="*/ 375717 h 751433"/>
                <a:gd name="connsiteX4" fmla="*/ 142437 w 284874"/>
                <a:gd name="connsiteY4" fmla="*/ 751433 h 751433"/>
                <a:gd name="connsiteX5" fmla="*/ 142437 w 284874"/>
                <a:gd name="connsiteY5" fmla="*/ 601146 h 751433"/>
                <a:gd name="connsiteX6" fmla="*/ 0 w 284874"/>
                <a:gd name="connsiteY6" fmla="*/ 601146 h 751433"/>
                <a:gd name="connsiteX7" fmla="*/ 0 w 284874"/>
                <a:gd name="connsiteY7" fmla="*/ 150287 h 751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4874" h="751433">
                  <a:moveTo>
                    <a:pt x="284873" y="601146"/>
                  </a:moveTo>
                  <a:lnTo>
                    <a:pt x="142437" y="601146"/>
                  </a:lnTo>
                  <a:lnTo>
                    <a:pt x="142437" y="751433"/>
                  </a:lnTo>
                  <a:lnTo>
                    <a:pt x="1" y="375716"/>
                  </a:lnTo>
                  <a:lnTo>
                    <a:pt x="142437" y="0"/>
                  </a:lnTo>
                  <a:lnTo>
                    <a:pt x="142437" y="150287"/>
                  </a:lnTo>
                  <a:lnTo>
                    <a:pt x="284873" y="150287"/>
                  </a:lnTo>
                  <a:lnTo>
                    <a:pt x="284873" y="601146"/>
                  </a:lnTo>
                  <a:close/>
                </a:path>
              </a:pathLst>
            </a:cu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6718553"/>
                <a:satOff val="9479"/>
                <a:lumOff val="-1176"/>
                <a:alphaOff val="0"/>
              </a:schemeClr>
            </a:fillRef>
            <a:effectRef idx="0">
              <a:schemeClr val="accent5">
                <a:hueOff val="6718553"/>
                <a:satOff val="9479"/>
                <a:lumOff val="-11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5461" tIns="150287" rIns="1" bIns="150286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80715" y="4391820"/>
              <a:ext cx="2763075" cy="2446445"/>
            </a:xfrm>
            <a:custGeom>
              <a:avLst/>
              <a:gdLst>
                <a:gd name="connsiteX0" fmla="*/ 0 w 3014595"/>
                <a:gd name="connsiteY0" fmla="*/ 1223223 h 2446445"/>
                <a:gd name="connsiteX1" fmla="*/ 1507298 w 3014595"/>
                <a:gd name="connsiteY1" fmla="*/ 0 h 2446445"/>
                <a:gd name="connsiteX2" fmla="*/ 3014596 w 3014595"/>
                <a:gd name="connsiteY2" fmla="*/ 1223223 h 2446445"/>
                <a:gd name="connsiteX3" fmla="*/ 1507298 w 3014595"/>
                <a:gd name="connsiteY3" fmla="*/ 2446446 h 2446445"/>
                <a:gd name="connsiteX4" fmla="*/ 0 w 3014595"/>
                <a:gd name="connsiteY4" fmla="*/ 1223223 h 2446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14595" h="2446445">
                  <a:moveTo>
                    <a:pt x="0" y="1223223"/>
                  </a:moveTo>
                  <a:cubicBezTo>
                    <a:pt x="0" y="547656"/>
                    <a:pt x="674840" y="0"/>
                    <a:pt x="1507298" y="0"/>
                  </a:cubicBezTo>
                  <a:cubicBezTo>
                    <a:pt x="2339756" y="0"/>
                    <a:pt x="3014596" y="547656"/>
                    <a:pt x="3014596" y="1223223"/>
                  </a:cubicBezTo>
                  <a:cubicBezTo>
                    <a:pt x="3014596" y="1898790"/>
                    <a:pt x="2339756" y="2446446"/>
                    <a:pt x="1507298" y="2446446"/>
                  </a:cubicBezTo>
                  <a:cubicBezTo>
                    <a:pt x="674840" y="2446446"/>
                    <a:pt x="0" y="1898790"/>
                    <a:pt x="0" y="1223223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2060">
                    <a:tint val="66000"/>
                    <a:satMod val="160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6718553"/>
                <a:satOff val="9479"/>
                <a:lumOff val="-1176"/>
                <a:alphaOff val="0"/>
              </a:schemeClr>
            </a:fillRef>
            <a:effectRef idx="0">
              <a:schemeClr val="accent5">
                <a:hueOff val="6718553"/>
                <a:satOff val="9479"/>
                <a:lumOff val="-11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7037" tIns="393834" rIns="477037" bIns="393834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УСН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950 тыс.руб.</a:t>
              </a:r>
              <a:endParaRPr lang="ru-RU" sz="2800" kern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938335" y="908935"/>
              <a:ext cx="1841415" cy="1663390"/>
            </a:xfrm>
            <a:custGeom>
              <a:avLst/>
              <a:gdLst>
                <a:gd name="connsiteX0" fmla="*/ 0 w 3385670"/>
                <a:gd name="connsiteY0" fmla="*/ 982245 h 1964489"/>
                <a:gd name="connsiteX1" fmla="*/ 1692835 w 3385670"/>
                <a:gd name="connsiteY1" fmla="*/ 0 h 1964489"/>
                <a:gd name="connsiteX2" fmla="*/ 3385670 w 3385670"/>
                <a:gd name="connsiteY2" fmla="*/ 982245 h 1964489"/>
                <a:gd name="connsiteX3" fmla="*/ 1692835 w 3385670"/>
                <a:gd name="connsiteY3" fmla="*/ 1964490 h 1964489"/>
                <a:gd name="connsiteX4" fmla="*/ 0 w 3385670"/>
                <a:gd name="connsiteY4" fmla="*/ 982245 h 1964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5670" h="1964489">
                  <a:moveTo>
                    <a:pt x="0" y="982245"/>
                  </a:moveTo>
                  <a:cubicBezTo>
                    <a:pt x="0" y="439766"/>
                    <a:pt x="757908" y="0"/>
                    <a:pt x="1692835" y="0"/>
                  </a:cubicBezTo>
                  <a:cubicBezTo>
                    <a:pt x="2627762" y="0"/>
                    <a:pt x="3385670" y="439766"/>
                    <a:pt x="3385670" y="982245"/>
                  </a:cubicBezTo>
                  <a:cubicBezTo>
                    <a:pt x="3385670" y="1524724"/>
                    <a:pt x="2627762" y="1964490"/>
                    <a:pt x="1692835" y="1964490"/>
                  </a:cubicBezTo>
                  <a:cubicBezTo>
                    <a:pt x="757908" y="1964490"/>
                    <a:pt x="0" y="1524724"/>
                    <a:pt x="0" y="98224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8000">
                    <a:tint val="66000"/>
                    <a:satMod val="160000"/>
                  </a:srgbClr>
                </a:gs>
                <a:gs pos="50000">
                  <a:srgbClr val="008000">
                    <a:tint val="44500"/>
                    <a:satMod val="160000"/>
                  </a:srgbClr>
                </a:gs>
                <a:gs pos="100000">
                  <a:srgbClr val="008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1380" tIns="323253" rIns="531380" bIns="323253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2017 год</a:t>
              </a:r>
              <a:br>
                <a:rPr lang="ru-RU" sz="1600" kern="1200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600" kern="1200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3110 тыс.руб.</a:t>
              </a:r>
              <a:endParaRPr lang="ru-RU" sz="1600" kern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Полилиния 10"/>
          <p:cNvSpPr/>
          <p:nvPr/>
        </p:nvSpPr>
        <p:spPr>
          <a:xfrm>
            <a:off x="1785918" y="1000108"/>
            <a:ext cx="2000264" cy="1663390"/>
          </a:xfrm>
          <a:custGeom>
            <a:avLst/>
            <a:gdLst>
              <a:gd name="connsiteX0" fmla="*/ 0 w 3385670"/>
              <a:gd name="connsiteY0" fmla="*/ 982245 h 1964489"/>
              <a:gd name="connsiteX1" fmla="*/ 1692835 w 3385670"/>
              <a:gd name="connsiteY1" fmla="*/ 0 h 1964489"/>
              <a:gd name="connsiteX2" fmla="*/ 3385670 w 3385670"/>
              <a:gd name="connsiteY2" fmla="*/ 982245 h 1964489"/>
              <a:gd name="connsiteX3" fmla="*/ 1692835 w 3385670"/>
              <a:gd name="connsiteY3" fmla="*/ 1964490 h 1964489"/>
              <a:gd name="connsiteX4" fmla="*/ 0 w 3385670"/>
              <a:gd name="connsiteY4" fmla="*/ 982245 h 1964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5670" h="1964489">
                <a:moveTo>
                  <a:pt x="0" y="982245"/>
                </a:moveTo>
                <a:cubicBezTo>
                  <a:pt x="0" y="439766"/>
                  <a:pt x="757908" y="0"/>
                  <a:pt x="1692835" y="0"/>
                </a:cubicBezTo>
                <a:cubicBezTo>
                  <a:pt x="2627762" y="0"/>
                  <a:pt x="3385670" y="439766"/>
                  <a:pt x="3385670" y="982245"/>
                </a:cubicBezTo>
                <a:cubicBezTo>
                  <a:pt x="3385670" y="1524724"/>
                  <a:pt x="2627762" y="1964490"/>
                  <a:pt x="1692835" y="1964490"/>
                </a:cubicBezTo>
                <a:cubicBezTo>
                  <a:pt x="757908" y="1964490"/>
                  <a:pt x="0" y="1524724"/>
                  <a:pt x="0" y="982245"/>
                </a:cubicBezTo>
                <a:close/>
              </a:path>
            </a:pathLst>
          </a:custGeom>
          <a:gradFill flip="none" rotWithShape="1">
            <a:gsLst>
              <a:gs pos="0">
                <a:srgbClr val="008000">
                  <a:tint val="66000"/>
                  <a:satMod val="160000"/>
                </a:srgbClr>
              </a:gs>
              <a:gs pos="50000">
                <a:srgbClr val="008000">
                  <a:tint val="44500"/>
                  <a:satMod val="160000"/>
                </a:srgbClr>
              </a:gs>
              <a:gs pos="100000">
                <a:srgbClr val="008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1380" tIns="323253" rIns="531380" bIns="32325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Плановый период</a:t>
            </a:r>
          </a:p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3000 тыс.руб.</a:t>
            </a:r>
            <a:endParaRPr lang="ru-RU" sz="1600" kern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1802" y="35716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ЕНВД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7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76" y="3118714"/>
            <a:ext cx="4357718" cy="3395504"/>
          </a:xfrm>
        </p:spPr>
      </p:pic>
      <p:sp>
        <p:nvSpPr>
          <p:cNvPr id="6" name="Овальная выноска 5"/>
          <p:cNvSpPr/>
          <p:nvPr/>
        </p:nvSpPr>
        <p:spPr>
          <a:xfrm flipH="1">
            <a:off x="357158" y="500042"/>
            <a:ext cx="3384376" cy="2304256"/>
          </a:xfrm>
          <a:prstGeom prst="wedgeEllipseCallout">
            <a:avLst>
              <a:gd name="adj1" fmla="val -39255"/>
              <a:gd name="adj2" fmla="val 52057"/>
            </a:avLst>
          </a:prstGeom>
          <a:solidFill>
            <a:srgbClr val="CC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в 2017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 flipH="1">
            <a:off x="5214942" y="500042"/>
            <a:ext cx="3384376" cy="2304256"/>
          </a:xfrm>
          <a:prstGeom prst="wedgeEllipseCallout">
            <a:avLst>
              <a:gd name="adj1" fmla="val 47203"/>
              <a:gd name="adj2" fmla="val 50356"/>
            </a:avLst>
          </a:prstGeom>
          <a:solidFill>
            <a:srgbClr val="CC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в плановом периоде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1400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70907"/>
      </p:ext>
    </p:extLst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645025"/>
            <a:ext cx="22860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02" y="2428868"/>
            <a:ext cx="22860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500042"/>
            <a:ext cx="22860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500042"/>
            <a:ext cx="228600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68"/>
            <a:ext cx="2286000" cy="22129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7" name="Блок-схема: альтернативный процесс 16"/>
          <p:cNvSpPr/>
          <p:nvPr/>
        </p:nvSpPr>
        <p:spPr>
          <a:xfrm>
            <a:off x="3300191" y="3645024"/>
            <a:ext cx="2564674" cy="2160239"/>
          </a:xfrm>
          <a:prstGeom prst="flowChartAlternate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26296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4282" y="2786058"/>
            <a:ext cx="1872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280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57290" y="428604"/>
            <a:ext cx="1884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160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тыс.руб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9322" y="642918"/>
            <a:ext cx="15841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755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00892" y="2500306"/>
            <a:ext cx="15841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продажи земельных участков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72264" y="4857760"/>
            <a:ext cx="17281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Штрафы,</a:t>
            </a:r>
          </a:p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санкции, возмещение ущерба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25503">
            <a:off x="3095937" y="2948513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96894">
            <a:off x="2604008" y="3812500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82558">
            <a:off x="2679333" y="4604188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6235">
            <a:off x="6042082" y="3895493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2497" y="4711709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0"/>
            <a:ext cx="2286000" cy="22129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71868" y="214290"/>
            <a:ext cx="1785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Доходы от продажи имущества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436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645025"/>
            <a:ext cx="2286000" cy="22129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857224" y="4795897"/>
            <a:ext cx="17859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Доходы, получаемые в виде арендной платы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23365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2000" dirty="0"/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4153">
            <a:off x="5453330" y="2951167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99444">
            <a:off x="4253195" y="2678977"/>
            <a:ext cx="5365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3839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ьная выноска 4"/>
          <p:cNvSpPr/>
          <p:nvPr/>
        </p:nvSpPr>
        <p:spPr>
          <a:xfrm flipH="1">
            <a:off x="3357554" y="0"/>
            <a:ext cx="3384376" cy="2304256"/>
          </a:xfrm>
          <a:prstGeom prst="wedgeEllipseCallout">
            <a:avLst>
              <a:gd name="adj1" fmla="val 3588"/>
              <a:gd name="adj2" fmla="val 74733"/>
            </a:avLst>
          </a:prstGeom>
          <a:solidFill>
            <a:srgbClr val="CC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Плановый период 2018 год 111425,5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 flipH="1">
            <a:off x="5572132" y="1785926"/>
            <a:ext cx="3384376" cy="2304256"/>
          </a:xfrm>
          <a:prstGeom prst="wedgeEllipseCallout">
            <a:avLst>
              <a:gd name="adj1" fmla="val 23658"/>
              <a:gd name="adj2" fmla="val 67363"/>
            </a:avLst>
          </a:prstGeom>
          <a:solidFill>
            <a:srgbClr val="CC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Плановый период 2019 год 111261,5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КФНКП\бюджет ФК\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258176"/>
            <a:ext cx="3571900" cy="3263589"/>
          </a:xfrm>
          <a:prstGeom prst="rect">
            <a:avLst/>
          </a:prstGeom>
          <a:noFill/>
        </p:spPr>
      </p:pic>
      <p:sp>
        <p:nvSpPr>
          <p:cNvPr id="6" name="Овальная выноска 5"/>
          <p:cNvSpPr/>
          <p:nvPr/>
        </p:nvSpPr>
        <p:spPr>
          <a:xfrm flipH="1">
            <a:off x="785786" y="1357298"/>
            <a:ext cx="3384376" cy="2304256"/>
          </a:xfrm>
          <a:prstGeom prst="wedgeEllipseCallout">
            <a:avLst>
              <a:gd name="adj1" fmla="val -46589"/>
              <a:gd name="adj2" fmla="val 53191"/>
            </a:avLst>
          </a:prstGeom>
          <a:solidFill>
            <a:srgbClr val="CC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2017 год 117564,1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857620" y="4572008"/>
            <a:ext cx="3214710" cy="107157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97090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ФНКП\бюджет ФК\origina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65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43932" cy="421484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Формирование расходов бюджета на 2017 год и плановый период 2018 и 2019 годов</a:t>
            </a:r>
            <a:endParaRPr lang="ru-RU" sz="44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5330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82180828"/>
              </p:ext>
            </p:extLst>
          </p:nvPr>
        </p:nvGraphicFramePr>
        <p:xfrm>
          <a:off x="0" y="260648"/>
          <a:ext cx="9144000" cy="6883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96401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728" y="357166"/>
            <a:ext cx="5900750" cy="971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9" t="10901" r="20218" b="12193"/>
          <a:stretch/>
        </p:blipFill>
        <p:spPr>
          <a:xfrm>
            <a:off x="971600" y="2123670"/>
            <a:ext cx="4600532" cy="4719575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>
          <a:xfrm rot="289605">
            <a:off x="5216327" y="1408798"/>
            <a:ext cx="3000396" cy="1857388"/>
          </a:xfrm>
          <a:prstGeom prst="wedgeRoundRectCallout">
            <a:avLst>
              <a:gd name="adj1" fmla="val -35200"/>
              <a:gd name="adj2" fmla="val 7586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691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34107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31019143"/>
              </p:ext>
            </p:extLst>
          </p:nvPr>
        </p:nvGraphicFramePr>
        <p:xfrm>
          <a:off x="395536" y="260648"/>
          <a:ext cx="8496944" cy="63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94203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6355072"/>
              </p:ext>
            </p:extLst>
          </p:nvPr>
        </p:nvGraphicFramePr>
        <p:xfrm>
          <a:off x="395536" y="188640"/>
          <a:ext cx="8568952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41241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КФНКП\бюджет ФК\ab17-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071678"/>
            <a:ext cx="6324197" cy="43434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28604"/>
            <a:ext cx="8786842" cy="3643338"/>
          </a:xfr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</a:t>
            </a:r>
            <a:r>
              <a:rPr lang="ru-RU" sz="4400" baseline="0" dirty="0" smtClean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образования</a:t>
            </a:r>
            <a:r>
              <a:rPr lang="ru-RU" sz="4400" dirty="0" smtClean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aseline="0" dirty="0" smtClean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aseline="0" dirty="0" err="1" smtClean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Калман</a:t>
            </a:r>
            <a:r>
              <a:rPr lang="en-US" sz="4400" baseline="0" dirty="0" smtClean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baseline="0" dirty="0" smtClean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кий район</a:t>
            </a:r>
            <a:br>
              <a:rPr lang="ru-RU" sz="4400" baseline="0" dirty="0" smtClean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</a:t>
            </a:r>
            <a:r>
              <a:rPr lang="en-US" sz="4400" dirty="0" smtClean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400" dirty="0" smtClean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</a:t>
            </a:r>
            <a:r>
              <a:rPr lang="en-US" sz="4400" dirty="0" smtClean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n w="500">
                  <a:noFill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плановый период 2018 и 2019 годов</a:t>
            </a:r>
            <a:endParaRPr lang="ru-RU" sz="4400" dirty="0">
              <a:ln w="500">
                <a:noFill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993138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42361170"/>
              </p:ext>
            </p:extLst>
          </p:nvPr>
        </p:nvGraphicFramePr>
        <p:xfrm>
          <a:off x="323528" y="260648"/>
          <a:ext cx="8640960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0060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05019095"/>
              </p:ext>
            </p:extLst>
          </p:nvPr>
        </p:nvGraphicFramePr>
        <p:xfrm>
          <a:off x="457200" y="1142986"/>
          <a:ext cx="8186768" cy="6165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692">
                  <a:extLst>
                    <a:ext uri="{9D8B030D-6E8A-4147-A177-3AD203B41FA5}">
                      <a16:colId xmlns:a16="http://schemas.microsoft.com/office/drawing/2014/main" val="566761778"/>
                    </a:ext>
                  </a:extLst>
                </a:gridCol>
                <a:gridCol w="2046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6692">
                  <a:extLst>
                    <a:ext uri="{9D8B030D-6E8A-4147-A177-3AD203B41FA5}">
                      <a16:colId xmlns:a16="http://schemas.microsoft.com/office/drawing/2014/main" val="1547188907"/>
                    </a:ext>
                  </a:extLst>
                </a:gridCol>
              </a:tblGrid>
              <a:tr h="405342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Тыс.руб.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342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Дошкольное образование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20806,1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342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Общее образование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86569,5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342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Дополнительное образование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8287,6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342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Программа «Молодежь»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9632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Проведение оздоровительной компании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8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6462,6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81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Реализация муниципальных программ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1610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344761"/>
                  </a:ext>
                </a:extLst>
              </a:tr>
              <a:tr h="405342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Комитет по образованию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1841,9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342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Централизованная бухгалтерия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558,7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9498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Обеспечение полномочий Алтайского края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452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5342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Реконструкция здания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2000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488" y="21429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48897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85728"/>
            <a:ext cx="8186766" cy="6188224"/>
          </a:xfrm>
        </p:spPr>
        <p:txBody>
          <a:bodyPr/>
          <a:lstStyle/>
          <a:p>
            <a:pPr algn="ctr">
              <a:buNone/>
            </a:pPr>
            <a:r>
              <a:rPr lang="ru-RU" sz="36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Культура,кинематография</a:t>
            </a:r>
            <a:endParaRPr lang="ru-RU" sz="3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F:\КФНКП\бюджет ФК\byudzhe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571744"/>
            <a:ext cx="6000792" cy="4152314"/>
          </a:xfrm>
          <a:prstGeom prst="rect">
            <a:avLst/>
          </a:prstGeom>
          <a:noFill/>
        </p:spPr>
      </p:pic>
      <p:sp>
        <p:nvSpPr>
          <p:cNvPr id="7" name="Скругленная прямоугольная выноска 6"/>
          <p:cNvSpPr/>
          <p:nvPr/>
        </p:nvSpPr>
        <p:spPr>
          <a:xfrm rot="535158">
            <a:off x="5572132" y="1571612"/>
            <a:ext cx="2928958" cy="1857388"/>
          </a:xfrm>
          <a:prstGeom prst="wedgeRoundRectCallout">
            <a:avLst>
              <a:gd name="adj1" fmla="val -41349"/>
              <a:gd name="adj2" fmla="val 76566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8568,8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1566767"/>
              </p:ext>
            </p:extLst>
          </p:nvPr>
        </p:nvGraphicFramePr>
        <p:xfrm>
          <a:off x="457200" y="1357296"/>
          <a:ext cx="7972452" cy="52149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86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820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Тыс.руб.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820">
                <a:tc>
                  <a:txBody>
                    <a:bodyPr/>
                    <a:lstStyle/>
                    <a:p>
                      <a:r>
                        <a:rPr lang="ru-RU" dirty="0" smtClean="0"/>
                        <a:t>Пенсионное обеспечение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578"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 жильем отдельных категорий граждан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1159,3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7578">
                <a:tc>
                  <a:txBody>
                    <a:bodyPr/>
                    <a:lstStyle/>
                    <a:p>
                      <a:r>
                        <a:rPr lang="ru-RU" dirty="0" smtClean="0"/>
                        <a:t>Обеспечение жильем молодых семей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820">
                <a:tc>
                  <a:txBody>
                    <a:bodyPr/>
                    <a:lstStyle/>
                    <a:p>
                      <a:r>
                        <a:rPr lang="ru-RU" dirty="0" smtClean="0"/>
                        <a:t>Доступная среда для инвалидов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820">
                <a:tc>
                  <a:txBody>
                    <a:bodyPr/>
                    <a:lstStyle/>
                    <a:p>
                      <a:r>
                        <a:rPr lang="ru-RU" dirty="0" smtClean="0"/>
                        <a:t>Охрана семьи и детства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18953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96541">
                <a:tc>
                  <a:txBody>
                    <a:bodyPr/>
                    <a:lstStyle/>
                    <a:p>
                      <a:r>
                        <a:rPr lang="ru-RU" dirty="0" smtClean="0"/>
                        <a:t>Постановка на учет и учет граждан, выехавших из районов крайнего Севера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3,1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71670" y="357166"/>
            <a:ext cx="4572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214289"/>
          <a:ext cx="8501122" cy="6238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57158" y="285728"/>
          <a:ext cx="8572560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239000" cy="13980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Прогнозируемый общий объем доходов районного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2017г</a:t>
            </a:r>
            <a:endParaRPr lang="ru-RU" sz="31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000628" y="4429132"/>
            <a:ext cx="2952328" cy="2090512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117564,1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1538" y="1714488"/>
            <a:ext cx="2928958" cy="2000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190007,1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КФНКП\бюджет ФК\131004105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952875"/>
            <a:ext cx="4352925" cy="2905125"/>
          </a:xfrm>
          <a:prstGeom prst="rect">
            <a:avLst/>
          </a:prstGeom>
          <a:noFill/>
        </p:spPr>
      </p:pic>
      <p:sp>
        <p:nvSpPr>
          <p:cNvPr id="8" name="Стрелка вниз 7"/>
          <p:cNvSpPr/>
          <p:nvPr/>
        </p:nvSpPr>
        <p:spPr>
          <a:xfrm rot="19044054">
            <a:off x="4060409" y="3597933"/>
            <a:ext cx="864128" cy="936104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712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4" y="0"/>
            <a:ext cx="8892480" cy="5445223"/>
          </a:xfrm>
        </p:spPr>
      </p:pic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372200" y="3429000"/>
            <a:ext cx="1944216" cy="7920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1000100" y="4357694"/>
            <a:ext cx="2143140" cy="4619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195999,2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6357950" y="2643182"/>
            <a:ext cx="1944216" cy="5334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190007,1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542926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</a:p>
          <a:p>
            <a:pPr algn="ctr"/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5992,1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тыс.руб.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000636"/>
            <a:ext cx="1656184" cy="721790"/>
          </a:xfrm>
        </p:spPr>
        <p:txBody>
          <a:bodyPr>
            <a:normAutofit/>
          </a:bodyPr>
          <a:lstStyle/>
          <a:p>
            <a:pPr algn="ct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 </a:t>
            </a:r>
            <a:r>
              <a:rPr lang="ru-RU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51667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239000" cy="1273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Прогнозируемый общий объем доходов районного бюджета</a:t>
            </a:r>
            <a:endParaRPr lang="ru-RU" sz="4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5143504" y="2071678"/>
            <a:ext cx="2952328" cy="209051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2019 год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183704,5</a:t>
            </a: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214546" y="3857628"/>
            <a:ext cx="714380" cy="78581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1538" y="1714488"/>
            <a:ext cx="2928958" cy="20002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183868,5 тыс.руб.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728" y="4786322"/>
            <a:ext cx="2214578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111425,5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43570" y="5214950"/>
            <a:ext cx="2214578" cy="15001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111261,5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286512" y="4286256"/>
            <a:ext cx="714380" cy="78581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71270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642910" y="285728"/>
            <a:ext cx="8013083" cy="12196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Общий объем расходов районного бюджета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28596" y="4000504"/>
            <a:ext cx="4104456" cy="216024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</a:p>
          <a:p>
            <a:pPr algn="ctr"/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186147,5</a:t>
            </a:r>
          </a:p>
          <a:p>
            <a:pPr algn="ctr"/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ашивка 10"/>
          <p:cNvSpPr/>
          <p:nvPr/>
        </p:nvSpPr>
        <p:spPr>
          <a:xfrm rot="8105220">
            <a:off x="3046287" y="1803147"/>
            <a:ext cx="569490" cy="770203"/>
          </a:xfrm>
          <a:prstGeom prst="chevron">
            <a:avLst>
              <a:gd name="adj" fmla="val 586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3482475">
            <a:off x="5824113" y="2335769"/>
            <a:ext cx="645569" cy="952144"/>
          </a:xfrm>
          <a:prstGeom prst="chevron">
            <a:avLst>
              <a:gd name="adj" fmla="val 57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 rot="3619777">
            <a:off x="6160651" y="2817079"/>
            <a:ext cx="719466" cy="1115056"/>
          </a:xfrm>
          <a:prstGeom prst="chevron">
            <a:avLst>
              <a:gd name="adj" fmla="val 55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4795838" y="4010028"/>
            <a:ext cx="4104456" cy="216024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 algn="ctr"/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188262,5</a:t>
            </a:r>
          </a:p>
          <a:p>
            <a:pPr algn="ctr"/>
            <a:r>
              <a:rPr lang="ru-RU" sz="3600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6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ашивка 9"/>
          <p:cNvSpPr/>
          <p:nvPr/>
        </p:nvSpPr>
        <p:spPr>
          <a:xfrm rot="3546762">
            <a:off x="5549733" y="1842879"/>
            <a:ext cx="569490" cy="770203"/>
          </a:xfrm>
          <a:prstGeom prst="chevron">
            <a:avLst>
              <a:gd name="adj" fmla="val 586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 rot="7500140">
            <a:off x="2538317" y="2275964"/>
            <a:ext cx="645569" cy="952144"/>
          </a:xfrm>
          <a:prstGeom prst="chevron">
            <a:avLst>
              <a:gd name="adj" fmla="val 577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 rot="7464159">
            <a:off x="2018006" y="2768910"/>
            <a:ext cx="719466" cy="1115056"/>
          </a:xfrm>
          <a:prstGeom prst="chevron">
            <a:avLst>
              <a:gd name="adj" fmla="val 551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21208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543800" cy="63025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Дефицит районного бюджета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428992" y="1428736"/>
            <a:ext cx="571504" cy="50006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571736" y="2357430"/>
            <a:ext cx="928694" cy="92869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42910" y="3500438"/>
            <a:ext cx="2786082" cy="250033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2018 год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2279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72066" y="1428736"/>
            <a:ext cx="571504" cy="50006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786446" y="2428868"/>
            <a:ext cx="928694" cy="92869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86446" y="3643314"/>
            <a:ext cx="2786082" cy="250033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2019 год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4558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87303290"/>
              </p:ext>
            </p:extLst>
          </p:nvPr>
        </p:nvGraphicFramePr>
        <p:xfrm>
          <a:off x="683568" y="0"/>
          <a:ext cx="828092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372881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6480720" cy="5489176"/>
          </a:xfrm>
        </p:spPr>
      </p:pic>
      <p:sp>
        <p:nvSpPr>
          <p:cNvPr id="5" name="Овальная выноска 4"/>
          <p:cNvSpPr/>
          <p:nvPr/>
        </p:nvSpPr>
        <p:spPr>
          <a:xfrm>
            <a:off x="3857620" y="0"/>
            <a:ext cx="2928958" cy="2233934"/>
          </a:xfrm>
          <a:prstGeom prst="wedgeEllipseCallout">
            <a:avLst>
              <a:gd name="adj1" fmla="val -46715"/>
              <a:gd name="adj2" fmla="val 43092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НДФЛ 2017 год</a:t>
            </a:r>
          </a:p>
          <a:p>
            <a:pPr algn="ctr"/>
            <a:r>
              <a:rPr lang="ru-RU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36100</a:t>
            </a:r>
          </a:p>
          <a:p>
            <a:pPr algn="ctr"/>
            <a:r>
              <a:rPr lang="ru-RU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2400" b="1" cap="all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6072198" y="1643050"/>
            <a:ext cx="2857520" cy="2376834"/>
          </a:xfrm>
          <a:prstGeom prst="wedgeEllipseCallout">
            <a:avLst>
              <a:gd name="adj1" fmla="val -67008"/>
              <a:gd name="adj2" fmla="val -2338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/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НДФЛ 2018 и 2019 год</a:t>
            </a:r>
          </a:p>
          <a:p>
            <a:pPr algn="ctr"/>
            <a:r>
              <a:rPr lang="ru-RU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35380</a:t>
            </a:r>
          </a:p>
          <a:p>
            <a:pPr algn="ctr"/>
            <a:r>
              <a:rPr lang="ru-RU" sz="24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cap="all" dirty="0" smtClean="0">
                <a:ln w="0"/>
                <a:solidFill>
                  <a:schemeClr val="bg2">
                    <a:lumMod val="1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cap="all" dirty="0">
              <a:ln w="0"/>
              <a:solidFill>
                <a:schemeClr val="bg2">
                  <a:lumMod val="1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85036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1042</TotalTime>
  <Words>431</Words>
  <Application>Microsoft Office PowerPoint</Application>
  <PresentationFormat>Экран (4:3)</PresentationFormat>
  <Paragraphs>172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Calibri</vt:lpstr>
      <vt:lpstr>Century Schoolbook</vt:lpstr>
      <vt:lpstr>Times New Roman</vt:lpstr>
      <vt:lpstr>Wingdings</vt:lpstr>
      <vt:lpstr>Wingdings 2</vt:lpstr>
      <vt:lpstr>Эркер</vt:lpstr>
      <vt:lpstr>БЮДЖЕТ ДЛЯ ГРАЖДАН </vt:lpstr>
      <vt:lpstr>Бюджет муниципального образования  Калманcкий район на 2017 год и плановый период 2018 и 2019 годов</vt:lpstr>
      <vt:lpstr>Прогнозируемый общий объем доходов районного бюджета на 2017г</vt:lpstr>
      <vt:lpstr>Расход тыс.руб.</vt:lpstr>
      <vt:lpstr>Прогнозируемый общий объем доходов районного бюджета</vt:lpstr>
      <vt:lpstr>Презентация PowerPoint</vt:lpstr>
      <vt:lpstr>Дефицит районного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расходов бюджета на 2017 год и плановый период 2018 и 2019 годов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RePack by Diakov</cp:lastModifiedBy>
  <cp:revision>95</cp:revision>
  <dcterms:modified xsi:type="dcterms:W3CDTF">2017-03-03T08:20:08Z</dcterms:modified>
</cp:coreProperties>
</file>